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58" r:id="rId3"/>
    <p:sldId id="259" r:id="rId4"/>
    <p:sldId id="318" r:id="rId5"/>
    <p:sldId id="319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290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B77498-A389-4A7A-B0FD-D232217732BD}">
  <a:tblStyle styleId="{1DB77498-A389-4A7A-B0FD-D232217732B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8179d3e87_0_4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8179d3e87_0_4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372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5377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582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9574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94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1843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3184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691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b80c4dc77f_2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b80c4dc77f_2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445792c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e445792c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84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2865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493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918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483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80c4dc77f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80c4dc77f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78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28650" y="1027556"/>
            <a:ext cx="668670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4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45550" y="3543600"/>
            <a:ext cx="3769500" cy="3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740750" y="1265550"/>
            <a:ext cx="56625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1893131" y="1463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1051979" y="1477455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93131" y="1881785"/>
            <a:ext cx="2336400" cy="6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3"/>
          </p:nvPr>
        </p:nvSpPr>
        <p:spPr>
          <a:xfrm>
            <a:off x="5908065" y="146395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5065950" y="1477455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5908065" y="1881785"/>
            <a:ext cx="2336400" cy="6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6"/>
          </p:nvPr>
        </p:nvSpPr>
        <p:spPr>
          <a:xfrm>
            <a:off x="1893131" y="34820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1051979" y="3495574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1893131" y="39274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9"/>
          </p:nvPr>
        </p:nvSpPr>
        <p:spPr>
          <a:xfrm>
            <a:off x="5908065" y="348207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065950" y="3495574"/>
            <a:ext cx="6720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908065" y="3927404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5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715075" y="446650"/>
            <a:ext cx="7713900" cy="603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110" name="Google Shape;110;p18"/>
          <p:cNvGrpSpPr/>
          <p:nvPr/>
        </p:nvGrpSpPr>
        <p:grpSpPr>
          <a:xfrm>
            <a:off x="714322" y="1286988"/>
            <a:ext cx="7725067" cy="3330369"/>
            <a:chOff x="4734629" y="1293043"/>
            <a:chExt cx="3663600" cy="3313800"/>
          </a:xfrm>
        </p:grpSpPr>
        <p:sp>
          <p:nvSpPr>
            <p:cNvPr id="111" name="Google Shape;111;p18"/>
            <p:cNvSpPr/>
            <p:nvPr/>
          </p:nvSpPr>
          <p:spPr>
            <a:xfrm>
              <a:off x="4734629" y="1293043"/>
              <a:ext cx="3663600" cy="3313800"/>
            </a:xfrm>
            <a:prstGeom prst="roundRect">
              <a:avLst>
                <a:gd name="adj" fmla="val 5119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4734629" y="1293043"/>
              <a:ext cx="3663600" cy="3313800"/>
            </a:xfrm>
            <a:prstGeom prst="roundRect">
              <a:avLst>
                <a:gd name="adj" fmla="val 4718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ctrTitle"/>
          </p:nvPr>
        </p:nvSpPr>
        <p:spPr>
          <a:xfrm>
            <a:off x="2470200" y="468050"/>
            <a:ext cx="42840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8" name="Google Shape;268;p33"/>
          <p:cNvSpPr txBox="1">
            <a:spLocks noGrp="1"/>
          </p:cNvSpPr>
          <p:nvPr>
            <p:ph type="subTitle" idx="1"/>
          </p:nvPr>
        </p:nvSpPr>
        <p:spPr>
          <a:xfrm>
            <a:off x="2928900" y="2541560"/>
            <a:ext cx="3286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9" name="Google Shape;269;p33"/>
          <p:cNvSpPr txBox="1"/>
          <p:nvPr/>
        </p:nvSpPr>
        <p:spPr>
          <a:xfrm>
            <a:off x="2949050" y="3568923"/>
            <a:ext cx="3286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presentation template was created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including icons by</a:t>
            </a:r>
            <a:r>
              <a:rPr lang="en" sz="1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lang="en" sz="1000" b="1">
                <a:solidFill>
                  <a:schemeClr val="lt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59" r:id="rId4"/>
    <p:sldLayoutId id="2147483664" r:id="rId5"/>
    <p:sldLayoutId id="2147483679" r:id="rId6"/>
    <p:sldLayoutId id="2147483680" r:id="rId7"/>
    <p:sldLayoutId id="2147483681" r:id="rId8"/>
    <p:sldLayoutId id="214748368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9"/>
          <p:cNvGrpSpPr/>
          <p:nvPr/>
        </p:nvGrpSpPr>
        <p:grpSpPr>
          <a:xfrm>
            <a:off x="2354750" y="3472650"/>
            <a:ext cx="4781700" cy="485100"/>
            <a:chOff x="2210850" y="3478975"/>
            <a:chExt cx="4781700" cy="485100"/>
          </a:xfrm>
        </p:grpSpPr>
        <p:sp>
          <p:nvSpPr>
            <p:cNvPr id="282" name="Google Shape;282;p39"/>
            <p:cNvSpPr/>
            <p:nvPr/>
          </p:nvSpPr>
          <p:spPr>
            <a:xfrm>
              <a:off x="2210850" y="3478975"/>
              <a:ext cx="4781700" cy="4851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A9A00"/>
                </a:gs>
                <a:gs pos="72000">
                  <a:srgbClr val="F4912A"/>
                </a:gs>
                <a:gs pos="100000">
                  <a:srgbClr val="D2820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34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9"/>
            <p:cNvSpPr/>
            <p:nvPr/>
          </p:nvSpPr>
          <p:spPr>
            <a:xfrm>
              <a:off x="2238150" y="3496475"/>
              <a:ext cx="4727100" cy="1425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3333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" name="Google Shape;284;p39"/>
          <p:cNvSpPr/>
          <p:nvPr/>
        </p:nvSpPr>
        <p:spPr>
          <a:xfrm>
            <a:off x="2199950" y="3472650"/>
            <a:ext cx="4936500" cy="48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100013" dist="57150" dir="2760000" algn="bl" rotWithShape="0">
              <a:srgbClr val="000000">
                <a:alpha val="94000"/>
              </a:srgbClr>
            </a:outerShdw>
          </a:effectLst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85" name="Google Shape;285;p39"/>
          <p:cNvSpPr txBox="1">
            <a:spLocks noGrp="1"/>
          </p:cNvSpPr>
          <p:nvPr>
            <p:ph type="ctrTitle"/>
          </p:nvPr>
        </p:nvSpPr>
        <p:spPr>
          <a:xfrm>
            <a:off x="614317" y="362008"/>
            <a:ext cx="7915350" cy="22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Evaluasi Model </a:t>
            </a:r>
            <a:r>
              <a:rPr lang="en-ID" sz="4000" dirty="0"/>
              <a:t>Machine Learning </a:t>
            </a:r>
            <a:r>
              <a:rPr lang="en-ID" sz="4000" dirty="0" err="1"/>
              <a:t>Menggunakan</a:t>
            </a:r>
            <a:r>
              <a:rPr lang="en-ID" sz="4000" dirty="0"/>
              <a:t> Dataset Student Score</a:t>
            </a:r>
            <a:r>
              <a:rPr lang="en" sz="4000" dirty="0"/>
              <a:t> </a:t>
            </a:r>
            <a:endParaRPr sz="4000" dirty="0"/>
          </a:p>
        </p:txBody>
      </p:sp>
      <p:sp>
        <p:nvSpPr>
          <p:cNvPr id="286" name="Google Shape;286;p39"/>
          <p:cNvSpPr txBox="1">
            <a:spLocks noGrp="1"/>
          </p:cNvSpPr>
          <p:nvPr>
            <p:ph type="subTitle" idx="1"/>
          </p:nvPr>
        </p:nvSpPr>
        <p:spPr>
          <a:xfrm>
            <a:off x="2418957" y="3472650"/>
            <a:ext cx="4306067" cy="4850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Muhammad Aziz Habiburrahim</a:t>
            </a:r>
          </a:p>
        </p:txBody>
      </p:sp>
      <p:sp>
        <p:nvSpPr>
          <p:cNvPr id="287" name="Google Shape;287;p39"/>
          <p:cNvSpPr/>
          <p:nvPr/>
        </p:nvSpPr>
        <p:spPr>
          <a:xfrm>
            <a:off x="7564300" y="2070875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9"/>
          <p:cNvSpPr/>
          <p:nvPr/>
        </p:nvSpPr>
        <p:spPr>
          <a:xfrm>
            <a:off x="833178" y="3751600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9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9"/>
          <p:cNvSpPr/>
          <p:nvPr/>
        </p:nvSpPr>
        <p:spPr>
          <a:xfrm>
            <a:off x="1283729" y="572850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" name="Google Shape;291;p39"/>
          <p:cNvGrpSpPr/>
          <p:nvPr/>
        </p:nvGrpSpPr>
        <p:grpSpPr>
          <a:xfrm>
            <a:off x="6610535" y="3553331"/>
            <a:ext cx="343219" cy="323751"/>
            <a:chOff x="6641822" y="4254381"/>
            <a:chExt cx="343219" cy="323751"/>
          </a:xfrm>
        </p:grpSpPr>
        <p:grpSp>
          <p:nvGrpSpPr>
            <p:cNvPr id="292" name="Google Shape;292;p39"/>
            <p:cNvGrpSpPr/>
            <p:nvPr/>
          </p:nvGrpSpPr>
          <p:grpSpPr>
            <a:xfrm>
              <a:off x="6641822" y="4254381"/>
              <a:ext cx="343219" cy="323751"/>
              <a:chOff x="7439721" y="3845026"/>
              <a:chExt cx="587100" cy="553800"/>
            </a:xfrm>
          </p:grpSpPr>
          <p:sp>
            <p:nvSpPr>
              <p:cNvPr id="293" name="Google Shape;293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295" name="Google Shape;295;p39"/>
            <p:cNvGrpSpPr/>
            <p:nvPr/>
          </p:nvGrpSpPr>
          <p:grpSpPr>
            <a:xfrm>
              <a:off x="6749783" y="4359585"/>
              <a:ext cx="127301" cy="113330"/>
              <a:chOff x="4169559" y="694800"/>
              <a:chExt cx="199750" cy="177800"/>
            </a:xfrm>
          </p:grpSpPr>
          <p:sp>
            <p:nvSpPr>
              <p:cNvPr id="296" name="Google Shape;296;p39"/>
              <p:cNvSpPr/>
              <p:nvPr/>
            </p:nvSpPr>
            <p:spPr>
              <a:xfrm>
                <a:off x="4169559" y="694800"/>
                <a:ext cx="176650" cy="177800"/>
              </a:xfrm>
              <a:custGeom>
                <a:avLst/>
                <a:gdLst/>
                <a:ahLst/>
                <a:cxnLst/>
                <a:rect l="l" t="t" r="r" b="b"/>
                <a:pathLst>
                  <a:path w="7066" h="7112" fill="none" extrusionOk="0">
                    <a:moveTo>
                      <a:pt x="7066" y="3048"/>
                    </a:moveTo>
                    <a:cubicBezTo>
                      <a:pt x="7066" y="5726"/>
                      <a:pt x="3833" y="7111"/>
                      <a:pt x="1894" y="5172"/>
                    </a:cubicBezTo>
                    <a:cubicBezTo>
                      <a:pt x="0" y="3279"/>
                      <a:pt x="1340" y="0"/>
                      <a:pt x="4064" y="0"/>
                    </a:cubicBezTo>
                    <a:cubicBezTo>
                      <a:pt x="5726" y="0"/>
                      <a:pt x="7066" y="1386"/>
                      <a:pt x="7066" y="3048"/>
                    </a:cubicBezTo>
                    <a:close/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9"/>
              <p:cNvSpPr/>
              <p:nvPr/>
            </p:nvSpPr>
            <p:spPr>
              <a:xfrm>
                <a:off x="4324259" y="824100"/>
                <a:ext cx="45050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1" fill="none" extrusionOk="0">
                    <a:moveTo>
                      <a:pt x="0" y="0"/>
                    </a:moveTo>
                    <a:lnTo>
                      <a:pt x="1801" y="180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8" name="Google Shape;298;p39"/>
          <p:cNvGrpSpPr/>
          <p:nvPr/>
        </p:nvGrpSpPr>
        <p:grpSpPr>
          <a:xfrm>
            <a:off x="5024347" y="4254374"/>
            <a:ext cx="343219" cy="323751"/>
            <a:chOff x="5024347" y="4663081"/>
            <a:chExt cx="343219" cy="323751"/>
          </a:xfrm>
        </p:grpSpPr>
        <p:grpSp>
          <p:nvGrpSpPr>
            <p:cNvPr id="299" name="Google Shape;299;p39"/>
            <p:cNvGrpSpPr/>
            <p:nvPr/>
          </p:nvGrpSpPr>
          <p:grpSpPr>
            <a:xfrm>
              <a:off x="5024347" y="4663081"/>
              <a:ext cx="343219" cy="323751"/>
              <a:chOff x="7439721" y="3845026"/>
              <a:chExt cx="587100" cy="553800"/>
            </a:xfrm>
          </p:grpSpPr>
          <p:sp>
            <p:nvSpPr>
              <p:cNvPr id="300" name="Google Shape;300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02" name="Google Shape;302;p39"/>
            <p:cNvGrpSpPr/>
            <p:nvPr/>
          </p:nvGrpSpPr>
          <p:grpSpPr>
            <a:xfrm rot="10800000">
              <a:off x="5133613" y="4752794"/>
              <a:ext cx="124700" cy="144325"/>
              <a:chOff x="2283150" y="728275"/>
              <a:chExt cx="124700" cy="144325"/>
            </a:xfrm>
          </p:grpSpPr>
          <p:sp>
            <p:nvSpPr>
              <p:cNvPr id="303" name="Google Shape;303;p39"/>
              <p:cNvSpPr/>
              <p:nvPr/>
            </p:nvSpPr>
            <p:spPr>
              <a:xfrm flipH="1">
                <a:off x="2320100" y="728275"/>
                <a:ext cx="877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773" fill="none" extrusionOk="0">
                    <a:moveTo>
                      <a:pt x="0" y="5772"/>
                    </a:moveTo>
                    <a:lnTo>
                      <a:pt x="3510" y="2863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9"/>
              <p:cNvSpPr/>
              <p:nvPr/>
            </p:nvSpPr>
            <p:spPr>
              <a:xfrm flipH="1">
                <a:off x="2283150" y="728275"/>
                <a:ext cx="25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773" fill="none" extrusionOk="0">
                    <a:moveTo>
                      <a:pt x="0" y="577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5" name="Google Shape;305;p39"/>
          <p:cNvGrpSpPr/>
          <p:nvPr/>
        </p:nvGrpSpPr>
        <p:grpSpPr>
          <a:xfrm flipH="1">
            <a:off x="3776434" y="4254374"/>
            <a:ext cx="343219" cy="323751"/>
            <a:chOff x="3776435" y="4663093"/>
            <a:chExt cx="343219" cy="323751"/>
          </a:xfrm>
        </p:grpSpPr>
        <p:grpSp>
          <p:nvGrpSpPr>
            <p:cNvPr id="306" name="Google Shape;306;p39"/>
            <p:cNvGrpSpPr/>
            <p:nvPr/>
          </p:nvGrpSpPr>
          <p:grpSpPr>
            <a:xfrm flipH="1">
              <a:off x="3776435" y="4663093"/>
              <a:ext cx="343219" cy="323751"/>
              <a:chOff x="7439721" y="3845026"/>
              <a:chExt cx="587100" cy="553800"/>
            </a:xfrm>
          </p:grpSpPr>
          <p:sp>
            <p:nvSpPr>
              <p:cNvPr id="307" name="Google Shape;307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09" name="Google Shape;309;p39"/>
            <p:cNvGrpSpPr/>
            <p:nvPr/>
          </p:nvGrpSpPr>
          <p:grpSpPr>
            <a:xfrm rot="10800000" flipH="1">
              <a:off x="3885687" y="4752806"/>
              <a:ext cx="124700" cy="144325"/>
              <a:chOff x="2283150" y="728275"/>
              <a:chExt cx="124700" cy="144325"/>
            </a:xfrm>
          </p:grpSpPr>
          <p:sp>
            <p:nvSpPr>
              <p:cNvPr id="310" name="Google Shape;310;p39"/>
              <p:cNvSpPr/>
              <p:nvPr/>
            </p:nvSpPr>
            <p:spPr>
              <a:xfrm>
                <a:off x="2283150" y="728275"/>
                <a:ext cx="87750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5773" fill="none" extrusionOk="0">
                    <a:moveTo>
                      <a:pt x="0" y="5772"/>
                    </a:moveTo>
                    <a:lnTo>
                      <a:pt x="3510" y="2863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9"/>
              <p:cNvSpPr/>
              <p:nvPr/>
            </p:nvSpPr>
            <p:spPr>
              <a:xfrm>
                <a:off x="2407825" y="728275"/>
                <a:ext cx="25" cy="1443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773" fill="none" extrusionOk="0">
                    <a:moveTo>
                      <a:pt x="0" y="5772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2" name="Google Shape;312;p39"/>
          <p:cNvGrpSpPr/>
          <p:nvPr/>
        </p:nvGrpSpPr>
        <p:grpSpPr>
          <a:xfrm>
            <a:off x="4400391" y="4254374"/>
            <a:ext cx="343219" cy="323751"/>
            <a:chOff x="4400397" y="4663093"/>
            <a:chExt cx="343219" cy="323751"/>
          </a:xfrm>
        </p:grpSpPr>
        <p:grpSp>
          <p:nvGrpSpPr>
            <p:cNvPr id="313" name="Google Shape;313;p39"/>
            <p:cNvGrpSpPr/>
            <p:nvPr/>
          </p:nvGrpSpPr>
          <p:grpSpPr>
            <a:xfrm flipH="1">
              <a:off x="4400397" y="4663093"/>
              <a:ext cx="343219" cy="323751"/>
              <a:chOff x="7439721" y="3845026"/>
              <a:chExt cx="587100" cy="553800"/>
            </a:xfrm>
          </p:grpSpPr>
          <p:sp>
            <p:nvSpPr>
              <p:cNvPr id="314" name="Google Shape;314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9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sp>
          <p:nvSpPr>
            <p:cNvPr id="316" name="Google Shape;316;p39"/>
            <p:cNvSpPr/>
            <p:nvPr/>
          </p:nvSpPr>
          <p:spPr>
            <a:xfrm>
              <a:off x="4529839" y="4756556"/>
              <a:ext cx="84319" cy="136835"/>
            </a:xfrm>
            <a:custGeom>
              <a:avLst/>
              <a:gdLst/>
              <a:ahLst/>
              <a:cxnLst/>
              <a:rect l="l" t="t" r="r" b="b"/>
              <a:pathLst>
                <a:path w="3557" h="5773" fill="none" extrusionOk="0">
                  <a:moveTo>
                    <a:pt x="0" y="1"/>
                  </a:moveTo>
                  <a:lnTo>
                    <a:pt x="3556" y="2863"/>
                  </a:lnTo>
                  <a:lnTo>
                    <a:pt x="0" y="5772"/>
                  </a:lnTo>
                  <a:close/>
                </a:path>
              </a:pathLst>
            </a:custGeom>
            <a:solidFill>
              <a:schemeClr val="lt2"/>
            </a:solidFill>
            <a:ln w="1500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85;p39">
            <a:extLst>
              <a:ext uri="{FF2B5EF4-FFF2-40B4-BE49-F238E27FC236}">
                <a16:creationId xmlns:a16="http://schemas.microsoft.com/office/drawing/2014/main" id="{D308E5EF-5436-40D2-88EA-DB8E5796DC66}"/>
              </a:ext>
            </a:extLst>
          </p:cNvPr>
          <p:cNvSpPr txBox="1">
            <a:spLocks/>
          </p:cNvSpPr>
          <p:nvPr/>
        </p:nvSpPr>
        <p:spPr>
          <a:xfrm>
            <a:off x="1819861" y="2637821"/>
            <a:ext cx="5504261" cy="523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8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rgbClr val="191919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ID" sz="2000" dirty="0"/>
              <a:t>Data Series 15.0 AI Machine Learning </a:t>
            </a:r>
            <a:r>
              <a:rPr lang="en-ID" sz="2000" dirty="0" err="1"/>
              <a:t>Dibimbing</a:t>
            </a:r>
            <a:endParaRPr lang="en-ID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DFA17-F0B9-4201-8817-0B38D2FC8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61" y="0"/>
            <a:ext cx="1918550" cy="1182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9EBDE7-3E72-424B-B17A-EC91F66DA1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2199" r="30988" b="42424"/>
          <a:stretch/>
        </p:blipFill>
        <p:spPr>
          <a:xfrm>
            <a:off x="2353778" y="3735055"/>
            <a:ext cx="4436442" cy="995839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27853" y="1605914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 data pada dataset student score,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mengecek</a:t>
            </a:r>
            <a:r>
              <a:rPr lang="en-US" dirty="0"/>
              <a:t> </a:t>
            </a:r>
            <a:r>
              <a:rPr lang="en-US" dirty="0" err="1"/>
              <a:t>duplikat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drop_cuplicates</a:t>
            </a:r>
            <a:r>
              <a:rPr lang="en-US" dirty="0"/>
              <a:t>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9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427854" y="704260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bermasalah</a:t>
            </a:r>
            <a:r>
              <a:rPr lang="en-US" dirty="0"/>
              <a:t> pada dataset,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megecek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bermasalah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data.isnull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6F544-4343-4EA2-B315-AD2A918D16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29620" r="20831" b="15927"/>
          <a:stretch/>
        </p:blipFill>
        <p:spPr>
          <a:xfrm>
            <a:off x="2346601" y="2145050"/>
            <a:ext cx="4450798" cy="27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35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19" name="Google Shape;386;p42">
            <a:extLst>
              <a:ext uri="{FF2B5EF4-FFF2-40B4-BE49-F238E27FC236}">
                <a16:creationId xmlns:a16="http://schemas.microsoft.com/office/drawing/2014/main" id="{D6CD6D31-F40D-42B7-87D1-2B94ACE7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03604" y="1933249"/>
            <a:ext cx="3723848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visualisasi</a:t>
            </a:r>
            <a:r>
              <a:rPr lang="en-US" dirty="0"/>
              <a:t> boxplot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sns.boxplot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rata </a:t>
            </a:r>
            <a:r>
              <a:rPr lang="en-US" dirty="0" err="1"/>
              <a:t>rata</a:t>
            </a:r>
            <a:r>
              <a:rPr lang="en-US" dirty="0"/>
              <a:t>.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5397F-D312-46BE-B8A9-5A25C8EFA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1700" r="37284" b="46612"/>
          <a:stretch/>
        </p:blipFill>
        <p:spPr>
          <a:xfrm>
            <a:off x="4775201" y="1094925"/>
            <a:ext cx="2946400" cy="60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3D3A1E-6C34-41CD-B399-B27A5678F3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92" t="41700" r="37186" b="46612"/>
          <a:stretch/>
        </p:blipFill>
        <p:spPr>
          <a:xfrm>
            <a:off x="4775201" y="1632799"/>
            <a:ext cx="2946400" cy="6009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17D4B6-619C-4DC5-AD3E-8C0339EA14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494" t="41134" r="37285" b="47177"/>
          <a:stretch/>
        </p:blipFill>
        <p:spPr>
          <a:xfrm>
            <a:off x="4775201" y="2170673"/>
            <a:ext cx="2946400" cy="6009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58F03C-56C4-4817-9178-F96045A176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93" t="41700" r="37284" b="46612"/>
          <a:stretch/>
        </p:blipFill>
        <p:spPr>
          <a:xfrm>
            <a:off x="4775201" y="2744161"/>
            <a:ext cx="2946400" cy="60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0682BB-A9FE-43CD-9E52-E3EC1B9602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494" t="41700" r="37283" b="46647"/>
          <a:stretch/>
        </p:blipFill>
        <p:spPr>
          <a:xfrm>
            <a:off x="4775201" y="3282035"/>
            <a:ext cx="2946400" cy="599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B215A2-FAD4-4C06-8360-96D3C83EFB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617" t="41700" r="37160" b="46647"/>
          <a:stretch/>
        </p:blipFill>
        <p:spPr>
          <a:xfrm>
            <a:off x="4775201" y="3855523"/>
            <a:ext cx="2946400" cy="599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03C5C7-A8DA-4002-BD15-A58713F3FA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94" t="41700" r="37283" b="46647"/>
          <a:stretch/>
        </p:blipFill>
        <p:spPr>
          <a:xfrm>
            <a:off x="4775201" y="4454635"/>
            <a:ext cx="2946400" cy="59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4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4D572FF-F623-47AD-800B-0D738E954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7" y="1209529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FF8D617-B2B2-4F6B-8ECA-4946E2D21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310" y="1209529"/>
            <a:ext cx="2225784" cy="16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103D046-FE9A-42B8-86F7-A4F29BCD7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95" y="1212993"/>
            <a:ext cx="2225785" cy="162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DBF9B3FA-4B7C-4674-AE29-1A3863A0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879" y="1212993"/>
            <a:ext cx="2225784" cy="162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C9158D35-CCDC-461A-A5A4-58C6144D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417" y="2831115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482CE8B-E1C4-4E64-A011-525B30AD2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200" y="2831114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27804BCE-87D3-4B44-B76B-A2A48576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81" y="2831113"/>
            <a:ext cx="2225783" cy="162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9074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C44F00-BC36-4EC1-9739-444169A781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4" t="41200" r="8519" b="41889"/>
          <a:stretch/>
        </p:blipFill>
        <p:spPr>
          <a:xfrm>
            <a:off x="1090347" y="3614094"/>
            <a:ext cx="6963305" cy="1085560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10075" y="1483039"/>
            <a:ext cx="3723848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split data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testing model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. Pada </a:t>
            </a:r>
            <a:r>
              <a:rPr lang="en-US" dirty="0" err="1"/>
              <a:t>kode</a:t>
            </a:r>
            <a:r>
              <a:rPr lang="en-US" dirty="0"/>
              <a:t> di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silahkan</a:t>
            </a:r>
            <a:r>
              <a:rPr lang="en-US" dirty="0"/>
              <a:t> </a:t>
            </a:r>
            <a:r>
              <a:rPr lang="en-US" dirty="0" err="1"/>
              <a:t>disesuaikan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43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2" y="121290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training </a:t>
            </a:r>
            <a:r>
              <a:rPr lang="en-US" dirty="0" err="1"/>
              <a:t>tes</a:t>
            </a:r>
            <a:r>
              <a:rPr lang="en-US" dirty="0"/>
              <a:t> model yang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Linear Regression, Decision Tree Regressor dan Random Forest Regressor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2E41EE-4322-4D45-8EB0-D310E0424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7" t="41320" r="36189" b="22685"/>
          <a:stretch/>
        </p:blipFill>
        <p:spPr>
          <a:xfrm>
            <a:off x="3052508" y="3152616"/>
            <a:ext cx="3038983" cy="185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2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MACHINE LEARNING MODELLING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1" y="141578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evaluasi</a:t>
            </a:r>
            <a:r>
              <a:rPr lang="en-US" dirty="0"/>
              <a:t> model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MSE dan R2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evaluate_model</a:t>
            </a:r>
            <a:r>
              <a:rPr lang="en-US" dirty="0"/>
              <a:t>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pilihlah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R2 </a:t>
            </a:r>
            <a:r>
              <a:rPr lang="en-US" dirty="0" err="1"/>
              <a:t>tertinggi</a:t>
            </a:r>
            <a:r>
              <a:rPr lang="en-US" dirty="0"/>
              <a:t> dan </a:t>
            </a:r>
            <a:r>
              <a:rPr lang="en-US" dirty="0" err="1"/>
              <a:t>skor</a:t>
            </a:r>
            <a:r>
              <a:rPr lang="en-US" dirty="0"/>
              <a:t> MSE </a:t>
            </a:r>
            <a:r>
              <a:rPr lang="en-US" dirty="0" err="1"/>
              <a:t>terendah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B35B-D528-430C-8EDD-83CE86243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0" t="43134" r="27037" b="24707"/>
          <a:stretch/>
        </p:blipFill>
        <p:spPr>
          <a:xfrm>
            <a:off x="2641598" y="3180551"/>
            <a:ext cx="3860800" cy="165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98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CONCLUSIONS</a:t>
            </a:r>
            <a:endParaRPr lang="en-ID"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sp>
        <p:nvSpPr>
          <p:cNvPr id="25" name="Google Shape;386;p42">
            <a:extLst>
              <a:ext uri="{FF2B5EF4-FFF2-40B4-BE49-F238E27FC236}">
                <a16:creationId xmlns:a16="http://schemas.microsoft.com/office/drawing/2014/main" id="{3C5F0BC5-CC0E-4DC8-9DB1-EE49796E9E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720991" y="1415781"/>
            <a:ext cx="3702013" cy="17229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Dari </a:t>
            </a:r>
            <a:r>
              <a:rPr lang="en-US" dirty="0" err="1"/>
              <a:t>ke</a:t>
            </a:r>
            <a:r>
              <a:rPr lang="en-US" dirty="0"/>
              <a:t> 7 </a:t>
            </a:r>
            <a:r>
              <a:rPr lang="en-US" dirty="0" err="1"/>
              <a:t>pelajaran</a:t>
            </a:r>
            <a:r>
              <a:rPr lang="en-US" dirty="0"/>
              <a:t>,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disimpulkan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model </a:t>
            </a:r>
            <a:r>
              <a:rPr lang="en-US" dirty="0" err="1"/>
              <a:t>terbaik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Linear Regression </a:t>
            </a:r>
            <a:r>
              <a:rPr lang="en-US" dirty="0" err="1"/>
              <a:t>ada</a:t>
            </a:r>
            <a:r>
              <a:rPr lang="en-US" dirty="0"/>
              <a:t> 3, Random Forest Regressor </a:t>
            </a:r>
            <a:r>
              <a:rPr lang="en-US" dirty="0" err="1"/>
              <a:t>ada</a:t>
            </a:r>
            <a:r>
              <a:rPr lang="en-US" dirty="0"/>
              <a:t> 3, dan Decision Tree Regressor </a:t>
            </a:r>
            <a:r>
              <a:rPr lang="en-US" dirty="0" err="1"/>
              <a:t>ada</a:t>
            </a:r>
            <a:r>
              <a:rPr lang="en-US" dirty="0"/>
              <a:t> 1.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594D2-0011-456C-8A97-C22C68849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57" t="41699" r="5504" b="24786"/>
          <a:stretch/>
        </p:blipFill>
        <p:spPr>
          <a:xfrm>
            <a:off x="1612142" y="2953961"/>
            <a:ext cx="5919710" cy="172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70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3"/>
          <p:cNvSpPr/>
          <p:nvPr/>
        </p:nvSpPr>
        <p:spPr>
          <a:xfrm>
            <a:off x="721450" y="468050"/>
            <a:ext cx="7713900" cy="105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388" name="Google Shape;1388;p73"/>
          <p:cNvSpPr txBox="1">
            <a:spLocks noGrp="1"/>
          </p:cNvSpPr>
          <p:nvPr>
            <p:ph type="ctrTitle"/>
          </p:nvPr>
        </p:nvSpPr>
        <p:spPr>
          <a:xfrm>
            <a:off x="2470200" y="468050"/>
            <a:ext cx="4284000" cy="105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89" name="Google Shape;1389;p73"/>
          <p:cNvSpPr txBox="1">
            <a:spLocks noGrp="1"/>
          </p:cNvSpPr>
          <p:nvPr>
            <p:ph type="subTitle" idx="1"/>
          </p:nvPr>
        </p:nvSpPr>
        <p:spPr>
          <a:xfrm>
            <a:off x="2928900" y="1807100"/>
            <a:ext cx="32862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/>
              <a:t>azizhabibrahim</a:t>
            </a:r>
            <a:r>
              <a:rPr lang="en" dirty="0"/>
              <a:t>@</a:t>
            </a:r>
            <a:r>
              <a:rPr lang="en-ID" dirty="0" err="1"/>
              <a:t>gmail</a:t>
            </a:r>
            <a:r>
              <a:rPr lang="en-ID" dirty="0"/>
              <a:t>.</a:t>
            </a:r>
            <a:r>
              <a:rPr lang="en" dirty="0"/>
              <a:t>com </a:t>
            </a:r>
            <a:endParaRPr dirty="0"/>
          </a:p>
        </p:txBody>
      </p:sp>
      <p:sp>
        <p:nvSpPr>
          <p:cNvPr id="1413" name="Google Shape;1413;p73"/>
          <p:cNvSpPr/>
          <p:nvPr/>
        </p:nvSpPr>
        <p:spPr>
          <a:xfrm>
            <a:off x="8217100" y="196280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73"/>
          <p:cNvSpPr/>
          <p:nvPr/>
        </p:nvSpPr>
        <p:spPr>
          <a:xfrm>
            <a:off x="1499503" y="3502950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5" name="Google Shape;1415;p73"/>
          <p:cNvSpPr/>
          <p:nvPr/>
        </p:nvSpPr>
        <p:spPr>
          <a:xfrm>
            <a:off x="6883884" y="3384900"/>
            <a:ext cx="600900" cy="600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6" name="Google Shape;1416;p73"/>
          <p:cNvSpPr/>
          <p:nvPr/>
        </p:nvSpPr>
        <p:spPr>
          <a:xfrm>
            <a:off x="1226379" y="1962800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5" name="Google Shape;1425;p73"/>
          <p:cNvGrpSpPr/>
          <p:nvPr/>
        </p:nvGrpSpPr>
        <p:grpSpPr>
          <a:xfrm>
            <a:off x="7873900" y="833112"/>
            <a:ext cx="343199" cy="323776"/>
            <a:chOff x="7824790" y="535013"/>
            <a:chExt cx="452889" cy="427201"/>
          </a:xfrm>
        </p:grpSpPr>
        <p:grpSp>
          <p:nvGrpSpPr>
            <p:cNvPr id="1426" name="Google Shape;1426;p73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1427" name="Google Shape;1427;p73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73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1429" name="Google Shape;1429;p73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1430" name="Google Shape;1430;p73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73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73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" name="Google Shape;350;p41">
            <a:extLst>
              <a:ext uri="{FF2B5EF4-FFF2-40B4-BE49-F238E27FC236}">
                <a16:creationId xmlns:a16="http://schemas.microsoft.com/office/drawing/2014/main" id="{E3B22126-C4AA-48E6-97FB-0F3B22D59F5D}"/>
              </a:ext>
            </a:extLst>
          </p:cNvPr>
          <p:cNvSpPr txBox="1">
            <a:spLocks/>
          </p:cNvSpPr>
          <p:nvPr/>
        </p:nvSpPr>
        <p:spPr>
          <a:xfrm>
            <a:off x="3640775" y="1640550"/>
            <a:ext cx="181175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66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Hammersmith One"/>
              <a:buNone/>
              <a:defRPr sz="52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endParaRPr lang="en-ID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699600-EA4D-46B0-9339-572D08ACB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0453" y="4287000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1"/>
          <p:cNvGrpSpPr/>
          <p:nvPr/>
        </p:nvGrpSpPr>
        <p:grpSpPr>
          <a:xfrm>
            <a:off x="1051891" y="1872496"/>
            <a:ext cx="672087" cy="633863"/>
            <a:chOff x="660039" y="2412026"/>
            <a:chExt cx="796500" cy="751200"/>
          </a:xfrm>
        </p:grpSpPr>
        <p:sp>
          <p:nvSpPr>
            <p:cNvPr id="348" name="Google Shape;348;p41"/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1"/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1873520" y="1170485"/>
            <a:ext cx="460630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61" name="Google Shape;361;p41"/>
          <p:cNvSpPr txBox="1">
            <a:spLocks noGrp="1"/>
          </p:cNvSpPr>
          <p:nvPr>
            <p:ph type="title" idx="15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-ID" dirty="0"/>
              <a:t>C</a:t>
            </a:r>
            <a:r>
              <a:rPr lang="en" dirty="0"/>
              <a:t>ontents</a:t>
            </a:r>
            <a:endParaRPr dirty="0"/>
          </a:p>
        </p:txBody>
      </p:sp>
      <p:sp>
        <p:nvSpPr>
          <p:cNvPr id="362" name="Google Shape;362;p41"/>
          <p:cNvSpPr/>
          <p:nvPr/>
        </p:nvSpPr>
        <p:spPr>
          <a:xfrm>
            <a:off x="8217100" y="319830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161354" y="10477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103387" y="3752526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41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66" name="Google Shape;366;p41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67" name="Google Shape;367;p41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41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69" name="Google Shape;369;p41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70" name="Google Shape;370;p41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41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41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" name="Google Shape;347;p41">
            <a:extLst>
              <a:ext uri="{FF2B5EF4-FFF2-40B4-BE49-F238E27FC236}">
                <a16:creationId xmlns:a16="http://schemas.microsoft.com/office/drawing/2014/main" id="{F87B0CEB-B726-4B34-802C-6D86860D6947}"/>
              </a:ext>
            </a:extLst>
          </p:cNvPr>
          <p:cNvGrpSpPr/>
          <p:nvPr/>
        </p:nvGrpSpPr>
        <p:grpSpPr>
          <a:xfrm>
            <a:off x="1051891" y="1117404"/>
            <a:ext cx="672087" cy="633863"/>
            <a:chOff x="660039" y="2412026"/>
            <a:chExt cx="796500" cy="751200"/>
          </a:xfrm>
        </p:grpSpPr>
        <p:sp>
          <p:nvSpPr>
            <p:cNvPr id="39" name="Google Shape;348;p41">
              <a:extLst>
                <a:ext uri="{FF2B5EF4-FFF2-40B4-BE49-F238E27FC236}">
                  <a16:creationId xmlns:a16="http://schemas.microsoft.com/office/drawing/2014/main" id="{2A05E666-4670-42B1-B0AA-FE4CF1DC3436}"/>
                </a:ext>
              </a:extLst>
            </p:cNvPr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  <a:effectLst>
              <a:outerShdw blurRad="100013" dist="38100" dir="13020000" algn="bl" rotWithShape="0">
                <a:schemeClr val="lt1">
                  <a:alpha val="2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9;p41">
              <a:extLst>
                <a:ext uri="{FF2B5EF4-FFF2-40B4-BE49-F238E27FC236}">
                  <a16:creationId xmlns:a16="http://schemas.microsoft.com/office/drawing/2014/main" id="{CF2DF2EE-E711-48C0-AAE5-3B54C1F6BAA3}"/>
                </a:ext>
              </a:extLst>
            </p:cNvPr>
            <p:cNvSpPr/>
            <p:nvPr/>
          </p:nvSpPr>
          <p:spPr>
            <a:xfrm>
              <a:off x="660039" y="2412026"/>
              <a:ext cx="796500" cy="75120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>
              <a:noFill/>
            </a:ln>
            <a:effectLst>
              <a:outerShdw blurRad="100013" dist="57150" dir="2760000" algn="bl" rotWithShape="0">
                <a:srgbClr val="000000">
                  <a:alpha val="94000"/>
                </a:srgbClr>
              </a:outerShdw>
            </a:effectLst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300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E534386-60DC-4D5A-8BA0-65991E608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58" y="2514908"/>
            <a:ext cx="944962" cy="9083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ADDD90A-AE06-489C-842A-FC4056323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58" y="3265416"/>
            <a:ext cx="944962" cy="9083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53B560-F29A-4B23-9421-2BA46FADB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16" y="4025092"/>
            <a:ext cx="944962" cy="908383"/>
          </a:xfrm>
          <a:prstGeom prst="rect">
            <a:avLst/>
          </a:prstGeom>
        </p:spPr>
      </p:pic>
      <p:sp>
        <p:nvSpPr>
          <p:cNvPr id="59" name="Google Shape;340;p41">
            <a:extLst>
              <a:ext uri="{FF2B5EF4-FFF2-40B4-BE49-F238E27FC236}">
                <a16:creationId xmlns:a16="http://schemas.microsoft.com/office/drawing/2014/main" id="{03449296-2EC3-4DD1-8D5F-2A4CF2AE3303}"/>
              </a:ext>
            </a:extLst>
          </p:cNvPr>
          <p:cNvSpPr txBox="1">
            <a:spLocks/>
          </p:cNvSpPr>
          <p:nvPr/>
        </p:nvSpPr>
        <p:spPr>
          <a:xfrm>
            <a:off x="1051891" y="1906968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60" name="Google Shape;340;p41">
            <a:extLst>
              <a:ext uri="{FF2B5EF4-FFF2-40B4-BE49-F238E27FC236}">
                <a16:creationId xmlns:a16="http://schemas.microsoft.com/office/drawing/2014/main" id="{7691866F-E07C-4355-ACEB-442BDD2C2763}"/>
              </a:ext>
            </a:extLst>
          </p:cNvPr>
          <p:cNvSpPr txBox="1">
            <a:spLocks/>
          </p:cNvSpPr>
          <p:nvPr/>
        </p:nvSpPr>
        <p:spPr>
          <a:xfrm>
            <a:off x="1051891" y="2697600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61" name="Google Shape;340;p41">
            <a:extLst>
              <a:ext uri="{FF2B5EF4-FFF2-40B4-BE49-F238E27FC236}">
                <a16:creationId xmlns:a16="http://schemas.microsoft.com/office/drawing/2014/main" id="{DD3C0DA5-EE89-4E46-ADEF-A6866C477DBF}"/>
              </a:ext>
            </a:extLst>
          </p:cNvPr>
          <p:cNvSpPr txBox="1">
            <a:spLocks/>
          </p:cNvSpPr>
          <p:nvPr/>
        </p:nvSpPr>
        <p:spPr>
          <a:xfrm>
            <a:off x="1051891" y="3469257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sp>
        <p:nvSpPr>
          <p:cNvPr id="62" name="Google Shape;340;p41">
            <a:extLst>
              <a:ext uri="{FF2B5EF4-FFF2-40B4-BE49-F238E27FC236}">
                <a16:creationId xmlns:a16="http://schemas.microsoft.com/office/drawing/2014/main" id="{596C2CC8-69D7-4CE9-ACAC-6B76EC841F81}"/>
              </a:ext>
            </a:extLst>
          </p:cNvPr>
          <p:cNvSpPr txBox="1">
            <a:spLocks/>
          </p:cNvSpPr>
          <p:nvPr/>
        </p:nvSpPr>
        <p:spPr>
          <a:xfrm>
            <a:off x="1051891" y="4219765"/>
            <a:ext cx="6720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24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Hammersmith One"/>
              <a:buNone/>
              <a:defRPr sz="30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/>
              <a:t>01</a:t>
            </a:r>
            <a:endParaRPr lang="e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895A3A-C4F9-4898-A2AE-AB82F1B74A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176" y="1121988"/>
            <a:ext cx="676715" cy="646232"/>
          </a:xfrm>
          <a:prstGeom prst="rect">
            <a:avLst/>
          </a:prstGeom>
        </p:spPr>
      </p:pic>
      <p:sp>
        <p:nvSpPr>
          <p:cNvPr id="65" name="Google Shape;350;p41">
            <a:extLst>
              <a:ext uri="{FF2B5EF4-FFF2-40B4-BE49-F238E27FC236}">
                <a16:creationId xmlns:a16="http://schemas.microsoft.com/office/drawing/2014/main" id="{3A0201A6-96C2-40D9-B439-DE6D3ED6E17E}"/>
              </a:ext>
            </a:extLst>
          </p:cNvPr>
          <p:cNvSpPr txBox="1">
            <a:spLocks/>
          </p:cNvSpPr>
          <p:nvPr/>
        </p:nvSpPr>
        <p:spPr>
          <a:xfrm>
            <a:off x="1873520" y="1919567"/>
            <a:ext cx="4166037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66" name="Google Shape;350;p41">
            <a:extLst>
              <a:ext uri="{FF2B5EF4-FFF2-40B4-BE49-F238E27FC236}">
                <a16:creationId xmlns:a16="http://schemas.microsoft.com/office/drawing/2014/main" id="{EDD18E7D-5EB0-46C7-979D-191268009426}"/>
              </a:ext>
            </a:extLst>
          </p:cNvPr>
          <p:cNvSpPr txBox="1">
            <a:spLocks/>
          </p:cNvSpPr>
          <p:nvPr/>
        </p:nvSpPr>
        <p:spPr>
          <a:xfrm>
            <a:off x="1873519" y="2654724"/>
            <a:ext cx="33419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F</a:t>
            </a:r>
            <a:r>
              <a:rPr lang="en-ID" dirty="0"/>
              <a:t>EATURE ENGINEERING</a:t>
            </a:r>
          </a:p>
        </p:txBody>
      </p:sp>
      <p:sp>
        <p:nvSpPr>
          <p:cNvPr id="67" name="Google Shape;350;p41">
            <a:extLst>
              <a:ext uri="{FF2B5EF4-FFF2-40B4-BE49-F238E27FC236}">
                <a16:creationId xmlns:a16="http://schemas.microsoft.com/office/drawing/2014/main" id="{B7CBAB4B-DD88-45CC-9CA7-5E40CA61EC49}"/>
              </a:ext>
            </a:extLst>
          </p:cNvPr>
          <p:cNvSpPr txBox="1">
            <a:spLocks/>
          </p:cNvSpPr>
          <p:nvPr/>
        </p:nvSpPr>
        <p:spPr>
          <a:xfrm>
            <a:off x="1873518" y="3460341"/>
            <a:ext cx="4606303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MACHINE LEARNING MODELLING</a:t>
            </a:r>
            <a:endParaRPr lang="en-ID" dirty="0"/>
          </a:p>
        </p:txBody>
      </p:sp>
      <p:sp>
        <p:nvSpPr>
          <p:cNvPr id="68" name="Google Shape;350;p41">
            <a:extLst>
              <a:ext uri="{FF2B5EF4-FFF2-40B4-BE49-F238E27FC236}">
                <a16:creationId xmlns:a16="http://schemas.microsoft.com/office/drawing/2014/main" id="{0342C62F-E522-4646-A77C-4B8ED29F8A3E}"/>
              </a:ext>
            </a:extLst>
          </p:cNvPr>
          <p:cNvSpPr txBox="1">
            <a:spLocks/>
          </p:cNvSpPr>
          <p:nvPr/>
        </p:nvSpPr>
        <p:spPr>
          <a:xfrm>
            <a:off x="1873518" y="4228934"/>
            <a:ext cx="334194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500" b="0" i="0" u="none" strike="noStrike" cap="none">
                <a:solidFill>
                  <a:schemeClr val="l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ammersmith One"/>
              <a:buNone/>
              <a:defRPr sz="2400" b="0" i="0" u="none" strike="noStrike" cap="none">
                <a:solidFill>
                  <a:schemeClr val="lt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dirty="0"/>
              <a:t>CONCLUSIONS</a:t>
            </a:r>
            <a:endParaRPr lang="en-ID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FCA3F12-7041-458E-AEA1-D03DC02A0E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0291" y="4251517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1740749" y="1841024"/>
            <a:ext cx="5662500" cy="10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Pertama-tama</a:t>
            </a:r>
            <a:r>
              <a:rPr lang="en-US" dirty="0"/>
              <a:t>,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import library </a:t>
            </a:r>
            <a:r>
              <a:rPr lang="en-US" dirty="0" err="1"/>
              <a:t>meliputi</a:t>
            </a:r>
            <a:r>
              <a:rPr lang="en-US" dirty="0"/>
              <a:t> pandas,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matplotlib.pyplot</a:t>
            </a:r>
            <a:r>
              <a:rPr lang="en-US" dirty="0"/>
              <a:t>, seaborn dan </a:t>
            </a:r>
            <a:r>
              <a:rPr lang="en-US" dirty="0" err="1"/>
              <a:t>kode</a:t>
            </a:r>
            <a:r>
              <a:rPr lang="en-US" dirty="0"/>
              <a:t> import resource </a:t>
            </a:r>
            <a:r>
              <a:rPr lang="en-US" dirty="0" err="1"/>
              <a:t>meliputi</a:t>
            </a:r>
            <a:r>
              <a:rPr lang="en-US" dirty="0"/>
              <a:t> </a:t>
            </a:r>
            <a:r>
              <a:rPr lang="en-US" dirty="0" err="1"/>
              <a:t>sklearn.model_selection</a:t>
            </a:r>
            <a:r>
              <a:rPr lang="en-US" dirty="0"/>
              <a:t>, </a:t>
            </a:r>
            <a:r>
              <a:rPr lang="en-ID" dirty="0" err="1"/>
              <a:t>sklearn.linear_model</a:t>
            </a:r>
            <a:r>
              <a:rPr lang="en-ID" dirty="0"/>
              <a:t>, </a:t>
            </a:r>
            <a:r>
              <a:rPr lang="en-ID" dirty="0" err="1"/>
              <a:t>sklearn.tree</a:t>
            </a:r>
            <a:r>
              <a:rPr lang="en-ID" dirty="0"/>
              <a:t>, </a:t>
            </a:r>
            <a:r>
              <a:rPr lang="en-ID" dirty="0" err="1"/>
              <a:t>sklearn.ensemble</a:t>
            </a:r>
            <a:r>
              <a:rPr lang="en-ID" dirty="0"/>
              <a:t>, </a:t>
            </a:r>
            <a:r>
              <a:rPr lang="en-ID" dirty="0" err="1"/>
              <a:t>sklearn.metrics</a:t>
            </a:r>
            <a:r>
              <a:rPr lang="en-ID" dirty="0"/>
              <a:t>, </a:t>
            </a:r>
            <a:r>
              <a:rPr lang="en-ID" dirty="0" err="1"/>
              <a:t>google.colab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341B6B-4E71-47A0-B3E5-5E09A79B7C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43" t="39722" r="20724" b="30415"/>
          <a:stretch/>
        </p:blipFill>
        <p:spPr>
          <a:xfrm>
            <a:off x="1609886" y="2852624"/>
            <a:ext cx="5924227" cy="18862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0B86D9-D998-4643-A56B-23F0DE272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IMPORT LIBRARY </a:t>
            </a:r>
            <a:r>
              <a:rPr lang="en-ID" dirty="0"/>
              <a:t>AND RESOURCE</a:t>
            </a:r>
            <a:endParaRPr dirty="0"/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1049866" y="2145050"/>
            <a:ext cx="3273779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/>
              <a:t>Setelah import,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kode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mendeteksi</a:t>
            </a:r>
            <a:r>
              <a:rPr lang="en-ID" dirty="0"/>
              <a:t> dataset yang </a:t>
            </a:r>
            <a:r>
              <a:rPr lang="en-ID" dirty="0" err="1"/>
              <a:t>akan</a:t>
            </a:r>
            <a:r>
              <a:rPr lang="en-ID" dirty="0"/>
              <a:t> </a:t>
            </a:r>
            <a:r>
              <a:rPr lang="en-ID" dirty="0" err="1"/>
              <a:t>dipakai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dirty="0" err="1"/>
              <a:t>pd.read_csv</a:t>
            </a:r>
            <a:r>
              <a:rPr lang="en-ID" dirty="0"/>
              <a:t>. </a:t>
            </a:r>
            <a:r>
              <a:rPr lang="en-ID" dirty="0" err="1"/>
              <a:t>Pastikan</a:t>
            </a:r>
            <a:r>
              <a:rPr lang="en-ID" dirty="0"/>
              <a:t>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mengupload</a:t>
            </a:r>
            <a:r>
              <a:rPr lang="en-ID" dirty="0"/>
              <a:t> file CSV pada </a:t>
            </a:r>
            <a:r>
              <a:rPr lang="en-ID" dirty="0" err="1"/>
              <a:t>bagian</a:t>
            </a:r>
            <a:r>
              <a:rPr lang="en-ID" dirty="0"/>
              <a:t> content.</a:t>
            </a:r>
          </a:p>
          <a:p>
            <a:pPr marL="0" indent="0">
              <a:buNone/>
            </a:pPr>
            <a:endParaRPr lang="en-ID" dirty="0"/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80070E-BCAC-4E28-88A1-1AA5909EB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64" t="55463" r="37125" b="37861"/>
          <a:stretch/>
        </p:blipFill>
        <p:spPr>
          <a:xfrm>
            <a:off x="705554" y="4052145"/>
            <a:ext cx="3962401" cy="411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33FD03-E53F-42FB-A065-6C1FCF2086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30" r="71111" b="5998"/>
          <a:stretch/>
        </p:blipFill>
        <p:spPr>
          <a:xfrm>
            <a:off x="5336736" y="1163523"/>
            <a:ext cx="2427133" cy="3300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55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886704" y="1870631"/>
            <a:ext cx="3273779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/>
              <a:t>Setelah dataset </a:t>
            </a:r>
            <a:r>
              <a:rPr lang="en-ID" dirty="0" err="1"/>
              <a:t>terbaca</a:t>
            </a:r>
            <a:r>
              <a:rPr lang="en-ID" dirty="0"/>
              <a:t> oleh system, </a:t>
            </a:r>
            <a:r>
              <a:rPr lang="en-ID" dirty="0" err="1"/>
              <a:t>lakukan</a:t>
            </a:r>
            <a:r>
              <a:rPr lang="en-ID" dirty="0"/>
              <a:t> </a:t>
            </a:r>
            <a:r>
              <a:rPr lang="en-ID" dirty="0" err="1"/>
              <a:t>pencarian</a:t>
            </a:r>
            <a:r>
              <a:rPr lang="en-ID" dirty="0"/>
              <a:t> </a:t>
            </a:r>
            <a:r>
              <a:rPr lang="en-ID" dirty="0" err="1"/>
              <a:t>informasi</a:t>
            </a:r>
            <a:r>
              <a:rPr lang="en-ID" dirty="0"/>
              <a:t> data yang </a:t>
            </a:r>
            <a:r>
              <a:rPr lang="en-ID" dirty="0" err="1"/>
              <a:t>diperlukan</a:t>
            </a:r>
            <a:r>
              <a:rPr lang="en-ID" dirty="0"/>
              <a:t>.</a:t>
            </a:r>
          </a:p>
          <a:p>
            <a:pPr marL="0" indent="0">
              <a:buNone/>
            </a:pPr>
            <a:endParaRPr lang="en-ID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3077E1-A019-4062-9179-E52BD73DED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41" t="49151" r="32469" b="41215"/>
          <a:stretch/>
        </p:blipFill>
        <p:spPr>
          <a:xfrm>
            <a:off x="4617156" y="2020167"/>
            <a:ext cx="3388844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F5EB3-B41A-49D1-9D9B-51D69309F6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64" t="48094" r="32477" b="45606"/>
          <a:stretch/>
        </p:blipFill>
        <p:spPr>
          <a:xfrm>
            <a:off x="4617156" y="2649545"/>
            <a:ext cx="3388844" cy="323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73A9D1-2D88-4730-8CC1-FC0103BD68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673" t="62526" r="31972" b="31177"/>
          <a:stretch/>
        </p:blipFill>
        <p:spPr>
          <a:xfrm>
            <a:off x="4617157" y="3107400"/>
            <a:ext cx="3388843" cy="3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7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886704" y="1870631"/>
            <a:ext cx="3211163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-ID" dirty="0" err="1"/>
              <a:t>Cek</a:t>
            </a:r>
            <a:r>
              <a:rPr lang="en-ID" dirty="0"/>
              <a:t>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tiap</a:t>
            </a:r>
            <a:r>
              <a:rPr lang="en-ID" dirty="0"/>
              <a:t> </a:t>
            </a:r>
            <a:r>
              <a:rPr lang="en-ID" dirty="0" err="1"/>
              <a:t>pelajaran</a:t>
            </a:r>
            <a:r>
              <a:rPr lang="en-ID" dirty="0"/>
              <a:t> </a:t>
            </a:r>
            <a:r>
              <a:rPr lang="en-ID" dirty="0" err="1"/>
              <a:t>yg</a:t>
            </a:r>
            <a:r>
              <a:rPr lang="en-ID" dirty="0"/>
              <a:t> </a:t>
            </a:r>
            <a:r>
              <a:rPr lang="en-ID" dirty="0" err="1"/>
              <a:t>terdiri</a:t>
            </a:r>
            <a:r>
              <a:rPr lang="en-ID" dirty="0"/>
              <a:t> </a:t>
            </a:r>
            <a:r>
              <a:rPr lang="en-ID" dirty="0" err="1"/>
              <a:t>dari</a:t>
            </a:r>
            <a:r>
              <a:rPr lang="en-ID" dirty="0"/>
              <a:t> </a:t>
            </a:r>
            <a:r>
              <a:rPr lang="en-ID" dirty="0" err="1"/>
              <a:t>Matematika</a:t>
            </a:r>
            <a:r>
              <a:rPr lang="en-ID" dirty="0"/>
              <a:t>, Sejarah, </a:t>
            </a:r>
            <a:r>
              <a:rPr lang="en-ID" dirty="0" err="1"/>
              <a:t>Fisika</a:t>
            </a:r>
            <a:r>
              <a:rPr lang="en-ID" dirty="0"/>
              <a:t>, Kimia, </a:t>
            </a:r>
            <a:r>
              <a:rPr lang="en-ID" dirty="0" err="1"/>
              <a:t>Biologi</a:t>
            </a:r>
            <a:r>
              <a:rPr lang="en-ID" dirty="0"/>
              <a:t>, </a:t>
            </a:r>
            <a:r>
              <a:rPr lang="en-ID" dirty="0" err="1"/>
              <a:t>Inggris</a:t>
            </a:r>
            <a:r>
              <a:rPr lang="en-ID" dirty="0"/>
              <a:t> dan </a:t>
            </a:r>
            <a:r>
              <a:rPr lang="en-ID" dirty="0" err="1"/>
              <a:t>Geografi</a:t>
            </a:r>
            <a:r>
              <a:rPr lang="en-ID" dirty="0"/>
              <a:t>. </a:t>
            </a:r>
            <a:r>
              <a:rPr lang="en-ID" dirty="0" err="1"/>
              <a:t>Distribusi</a:t>
            </a:r>
            <a:r>
              <a:rPr lang="en-ID" dirty="0"/>
              <a:t> </a:t>
            </a:r>
            <a:r>
              <a:rPr lang="en-ID" dirty="0" err="1"/>
              <a:t>menunjukkan</a:t>
            </a:r>
            <a:r>
              <a:rPr lang="en-ID" dirty="0"/>
              <a:t> interval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banyaknya</a:t>
            </a:r>
            <a:r>
              <a:rPr lang="en-ID" dirty="0"/>
              <a:t> </a:t>
            </a:r>
            <a:r>
              <a:rPr lang="en-ID" dirty="0" err="1"/>
              <a:t>siswa</a:t>
            </a:r>
            <a:r>
              <a:rPr lang="en-ID" dirty="0"/>
              <a:t> </a:t>
            </a:r>
            <a:r>
              <a:rPr lang="en-ID" dirty="0" err="1"/>
              <a:t>memperoleh</a:t>
            </a:r>
            <a:r>
              <a:rPr lang="en-ID" dirty="0"/>
              <a:t> </a:t>
            </a:r>
            <a:r>
              <a:rPr lang="en-ID" dirty="0" err="1"/>
              <a:t>nilai</a:t>
            </a:r>
            <a:r>
              <a:rPr lang="en-ID" dirty="0"/>
              <a:t>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B20815-9B53-4C0E-9736-5EA52BA783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68" t="41202" r="36956" b="47110"/>
          <a:stretch/>
        </p:blipFill>
        <p:spPr>
          <a:xfrm>
            <a:off x="4900522" y="1143380"/>
            <a:ext cx="2978727" cy="600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56882-3D78-47D5-B0EE-BE40F7CE26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494" t="41700" r="36930" b="46612"/>
          <a:stretch/>
        </p:blipFill>
        <p:spPr>
          <a:xfrm>
            <a:off x="4900522" y="1740289"/>
            <a:ext cx="2978727" cy="600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1DC64E-1C78-493C-8B42-62D9755E8E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617" t="41700" r="36807" b="46612"/>
          <a:stretch/>
        </p:blipFill>
        <p:spPr>
          <a:xfrm>
            <a:off x="4900522" y="2277901"/>
            <a:ext cx="2978727" cy="600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623323-B3CA-423B-840E-B7661ED7FC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512" t="41700" r="36913" b="46657"/>
          <a:stretch/>
        </p:blipFill>
        <p:spPr>
          <a:xfrm>
            <a:off x="4900522" y="2813751"/>
            <a:ext cx="2978727" cy="5985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F25A01-675A-4F46-9B7F-C9A448E9CAC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617" t="41700" r="36807" b="46611"/>
          <a:stretch/>
        </p:blipFill>
        <p:spPr>
          <a:xfrm>
            <a:off x="4900522" y="3412094"/>
            <a:ext cx="2978727" cy="6009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33E8F9-0D7C-4FB0-AD5C-77F7E5B1A7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426" t="41521" r="36998" b="46836"/>
          <a:stretch/>
        </p:blipFill>
        <p:spPr>
          <a:xfrm>
            <a:off x="4900522" y="3959105"/>
            <a:ext cx="2978727" cy="5985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99C226-D16C-48EB-A518-2B98BD3EA6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0493" t="41745" r="36931" b="46613"/>
          <a:stretch/>
        </p:blipFill>
        <p:spPr>
          <a:xfrm>
            <a:off x="4900522" y="4533425"/>
            <a:ext cx="2978727" cy="59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88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5158D6-F084-47A0-8CBF-75319423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0" y="1461405"/>
            <a:ext cx="2153476" cy="17159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3DB47F-08BE-450D-A7BF-037DACBA2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586" y="1461405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7BE340-7AD6-491D-BD1D-4D9E2592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062" y="1461405"/>
            <a:ext cx="2153476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D841EE-E539-4428-B28A-6D5677066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538" y="1461405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372C8B4-6037-4E2F-8E18-2F76906DF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85" y="3177397"/>
            <a:ext cx="2153477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FAB52F3-2498-4A04-92C3-521D3AF68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1" y="3177397"/>
            <a:ext cx="2153477" cy="1715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491FC80-6A0D-404F-BAA8-CA2F2FA9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638" y="3177397"/>
            <a:ext cx="2153476" cy="1715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88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1"/>
          </p:nvPr>
        </p:nvSpPr>
        <p:spPr>
          <a:xfrm>
            <a:off x="2427854" y="1483039"/>
            <a:ext cx="4288292" cy="19316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Cek</a:t>
            </a:r>
            <a:r>
              <a:rPr lang="en-US" dirty="0"/>
              <a:t> </a:t>
            </a:r>
            <a:r>
              <a:rPr lang="en-US" dirty="0" err="1"/>
              <a:t>hubungan</a:t>
            </a:r>
            <a:r>
              <a:rPr lang="en-US" dirty="0"/>
              <a:t>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sns.pairplot</a:t>
            </a:r>
            <a:r>
              <a:rPr lang="en-US" dirty="0"/>
              <a:t> yang </a:t>
            </a:r>
            <a:r>
              <a:rPr lang="en-US" dirty="0" err="1"/>
              <a:t>berukuran</a:t>
            </a:r>
            <a:r>
              <a:rPr lang="en-US" dirty="0"/>
              <a:t> 12 x 12.  </a:t>
            </a:r>
            <a:endParaRPr dirty="0"/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A5C25C-7DE7-4916-84DB-992AACB0B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93" t="43429" r="40741" b="48666"/>
          <a:stretch/>
        </p:blipFill>
        <p:spPr>
          <a:xfrm>
            <a:off x="1972570" y="3901575"/>
            <a:ext cx="5198859" cy="80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16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42"/>
          <p:cNvGrpSpPr/>
          <p:nvPr/>
        </p:nvGrpSpPr>
        <p:grpSpPr>
          <a:xfrm>
            <a:off x="7879250" y="586762"/>
            <a:ext cx="343199" cy="323776"/>
            <a:chOff x="7824790" y="535013"/>
            <a:chExt cx="452889" cy="427201"/>
          </a:xfrm>
        </p:grpSpPr>
        <p:grpSp>
          <p:nvGrpSpPr>
            <p:cNvPr id="378" name="Google Shape;378;p42"/>
            <p:cNvGrpSpPr/>
            <p:nvPr/>
          </p:nvGrpSpPr>
          <p:grpSpPr>
            <a:xfrm>
              <a:off x="7824790" y="535013"/>
              <a:ext cx="452889" cy="427201"/>
              <a:chOff x="7439721" y="3845026"/>
              <a:chExt cx="587100" cy="553800"/>
            </a:xfrm>
          </p:grpSpPr>
          <p:sp>
            <p:nvSpPr>
              <p:cNvPr id="379" name="Google Shape;379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dk1"/>
              </a:solidFill>
              <a:ln>
                <a:noFill/>
              </a:ln>
              <a:effectLst>
                <a:outerShdw blurRad="100013" dist="38100" dir="13020000" algn="bl" rotWithShape="0">
                  <a:schemeClr val="lt1">
                    <a:alpha val="2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2"/>
              <p:cNvSpPr/>
              <p:nvPr/>
            </p:nvSpPr>
            <p:spPr>
              <a:xfrm>
                <a:off x="7439721" y="3845026"/>
                <a:ext cx="587100" cy="553800"/>
              </a:xfrm>
              <a:prstGeom prst="roundRect">
                <a:avLst>
                  <a:gd name="adj" fmla="val 16667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00013" dist="57150" dir="2760000" algn="bl" rotWithShape="0">
                  <a:srgbClr val="000000">
                    <a:alpha val="94000"/>
                  </a:srgbClr>
                </a:outerShdw>
              </a:effectLst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300">
                  <a:solidFill>
                    <a:schemeClr val="lt1"/>
                  </a:solidFill>
                  <a:latin typeface="Hammersmith One"/>
                  <a:ea typeface="Hammersmith One"/>
                  <a:cs typeface="Hammersmith One"/>
                  <a:sym typeface="Hammersmith One"/>
                </a:endParaRPr>
              </a:p>
            </p:txBody>
          </p:sp>
        </p:grpSp>
        <p:grpSp>
          <p:nvGrpSpPr>
            <p:cNvPr id="381" name="Google Shape;381;p42"/>
            <p:cNvGrpSpPr/>
            <p:nvPr/>
          </p:nvGrpSpPr>
          <p:grpSpPr>
            <a:xfrm>
              <a:off x="7992050" y="703420"/>
              <a:ext cx="118950" cy="90050"/>
              <a:chOff x="6190950" y="746750"/>
              <a:chExt cx="118950" cy="90050"/>
            </a:xfrm>
          </p:grpSpPr>
          <p:sp>
            <p:nvSpPr>
              <p:cNvPr id="382" name="Google Shape;382;p42"/>
              <p:cNvSpPr/>
              <p:nvPr/>
            </p:nvSpPr>
            <p:spPr>
              <a:xfrm>
                <a:off x="6190950" y="746750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42"/>
              <p:cNvSpPr/>
              <p:nvPr/>
            </p:nvSpPr>
            <p:spPr>
              <a:xfrm>
                <a:off x="6190950" y="791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0"/>
                    </a:moveTo>
                    <a:lnTo>
                      <a:pt x="4757" y="0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2"/>
              <p:cNvSpPr/>
              <p:nvPr/>
            </p:nvSpPr>
            <p:spPr>
              <a:xfrm>
                <a:off x="6190950" y="836775"/>
                <a:ext cx="1189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1" fill="none" extrusionOk="0">
                    <a:moveTo>
                      <a:pt x="1" y="1"/>
                    </a:moveTo>
                    <a:lnTo>
                      <a:pt x="4757" y="1"/>
                    </a:lnTo>
                  </a:path>
                </a:pathLst>
              </a:custGeom>
              <a:solidFill>
                <a:schemeClr val="lt2"/>
              </a:solidFill>
              <a:ln w="1500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5" name="Google Shape;385;p42"/>
          <p:cNvSpPr txBox="1">
            <a:spLocks noGrp="1"/>
          </p:cNvSpPr>
          <p:nvPr>
            <p:ph type="title"/>
          </p:nvPr>
        </p:nvSpPr>
        <p:spPr>
          <a:xfrm>
            <a:off x="815806" y="500875"/>
            <a:ext cx="6433200" cy="495300"/>
          </a:xfrm>
          <a:prstGeom prst="rect">
            <a:avLst/>
          </a:prstGeom>
        </p:spPr>
        <p:txBody>
          <a:bodyPr spcFirstLastPara="1" wrap="square" lIns="182875" tIns="91425" rIns="91425" bIns="91425" anchor="ctr" anchorCtr="0">
            <a:noAutofit/>
          </a:bodyPr>
          <a:lstStyle/>
          <a:p>
            <a:r>
              <a:rPr lang="en-US" dirty="0"/>
              <a:t>E</a:t>
            </a:r>
            <a:r>
              <a:rPr lang="en-ID" dirty="0"/>
              <a:t>XPLORATORY DATA ANALYSIS</a:t>
            </a:r>
          </a:p>
        </p:txBody>
      </p:sp>
      <p:sp>
        <p:nvSpPr>
          <p:cNvPr id="388" name="Google Shape;388;p42"/>
          <p:cNvSpPr/>
          <p:nvPr/>
        </p:nvSpPr>
        <p:spPr>
          <a:xfrm>
            <a:off x="8217100" y="1721450"/>
            <a:ext cx="423600" cy="423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8128459" y="4232975"/>
            <a:ext cx="600900" cy="600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2"/>
          <p:cNvSpPr/>
          <p:nvPr/>
        </p:nvSpPr>
        <p:spPr>
          <a:xfrm>
            <a:off x="543504" y="2277275"/>
            <a:ext cx="343200" cy="343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2"/>
          <p:cNvSpPr/>
          <p:nvPr/>
        </p:nvSpPr>
        <p:spPr>
          <a:xfrm>
            <a:off x="543504" y="402125"/>
            <a:ext cx="343200" cy="34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43C1D-7580-4421-A9C1-25AD7B699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97" y="4242511"/>
            <a:ext cx="1920406" cy="11827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E2AE0C0-84E8-4400-AE7A-AB3DCD80F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404" y="1093919"/>
            <a:ext cx="4015191" cy="401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72787"/>
      </p:ext>
    </p:extLst>
  </p:cSld>
  <p:clrMapOvr>
    <a:masterClrMapping/>
  </p:clrMapOvr>
</p:sld>
</file>

<file path=ppt/theme/theme1.xml><?xml version="1.0" encoding="utf-8"?>
<a:theme xmlns:a="http://schemas.openxmlformats.org/drawingml/2006/main" name="My Book Reviews by Slidesgo">
  <a:themeElements>
    <a:clrScheme name="Simple Light">
      <a:dk1>
        <a:srgbClr val="2A2B33"/>
      </a:dk1>
      <a:lt1>
        <a:srgbClr val="FFFFFF"/>
      </a:lt1>
      <a:dk2>
        <a:srgbClr val="595959"/>
      </a:dk2>
      <a:lt2>
        <a:srgbClr val="FA9A00"/>
      </a:lt2>
      <a:accent1>
        <a:srgbClr val="5393FB"/>
      </a:accent1>
      <a:accent2>
        <a:srgbClr val="9690F4"/>
      </a:accent2>
      <a:accent3>
        <a:srgbClr val="2A2B33"/>
      </a:accent3>
      <a:accent4>
        <a:srgbClr val="50515C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404</Words>
  <Application>Microsoft Office PowerPoint</Application>
  <PresentationFormat>On-screen Show (16:9)</PresentationFormat>
  <Paragraphs>46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Hammersmith One</vt:lpstr>
      <vt:lpstr>Lato</vt:lpstr>
      <vt:lpstr>My Book Reviews by Slidesgo</vt:lpstr>
      <vt:lpstr>Evaluasi Model Machine Learning Menggunakan Dataset Student Score </vt:lpstr>
      <vt:lpstr>IMPORT LIBRARY AND RESOURCE</vt:lpstr>
      <vt:lpstr>IMPORT LIBRARY AND RESOURCE</vt:lpstr>
      <vt:lpstr>IMPORT LIBRARY AND RESOURCE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FEATURE ENGINEERING</vt:lpstr>
      <vt:lpstr>FEATURE ENGINEERING</vt:lpstr>
      <vt:lpstr>FEATURE ENGINEERING</vt:lpstr>
      <vt:lpstr>FEATURE ENGINEERING</vt:lpstr>
      <vt:lpstr>MACHINE LEARNING MODELLING</vt:lpstr>
      <vt:lpstr>MACHINE LEARNING MODELLING</vt:lpstr>
      <vt:lpstr>MACHINE LEARNING MODELLING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Evaluasi Model Machine Learning Menggunakan Dataset Student Score</dc:title>
  <dc:creator>Muhammad Aziz Habiburrahim</dc:creator>
  <cp:lastModifiedBy>Muhammad Aziz Habiburrahim</cp:lastModifiedBy>
  <cp:revision>19</cp:revision>
  <dcterms:modified xsi:type="dcterms:W3CDTF">2024-12-20T10:40:13Z</dcterms:modified>
</cp:coreProperties>
</file>